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  <p:sldMasterId id="2147483795" r:id="rId2"/>
  </p:sldMasterIdLst>
  <p:notesMasterIdLst>
    <p:notesMasterId r:id="rId10"/>
  </p:notes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23"/>
    <a:srgbClr val="EEBD20"/>
    <a:srgbClr val="FDFDFD"/>
    <a:srgbClr val="FFD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244B-40C1-4F8E-888A-F09015FEF13B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E7E2C-92FA-4077-A4EA-6892CE9E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2950" y="3720230"/>
            <a:ext cx="30861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 descr="University of Central Florida Logo">
            <a:extLst>
              <a:ext uri="{FF2B5EF4-FFF2-40B4-BE49-F238E27FC236}">
                <a16:creationId xmlns:a16="http://schemas.microsoft.com/office/drawing/2014/main" id="{E2F3FCD1-EFC7-BA41-AD3C-9BF16356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723900"/>
            <a:ext cx="533400" cy="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DIVIDER SLIDE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  <a:ln>
            <a:solidFill>
              <a:srgbClr val="FDFDFD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2950" y="3720230"/>
            <a:ext cx="30861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21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2950" y="3720230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4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2950" y="3720230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0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897" y="723900"/>
            <a:ext cx="10744207" cy="1104300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137720"/>
            <a:ext cx="10744200" cy="395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D77F6443-D010-1146-B8C0-176DC4884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3897" y="1943682"/>
            <a:ext cx="556263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12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Bor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9004F09-C030-794E-98B5-FE92BC82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592FC221-8914-B349-9636-535956EE8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2" y="1124950"/>
            <a:ext cx="9982199" cy="98180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6" y="2538770"/>
            <a:ext cx="9982193" cy="321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2D21006E-1ACB-AB47-ACB2-35949524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3" y="2344732"/>
            <a:ext cx="55626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Bor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9004F09-C030-794E-98B5-FE92BC82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592FC221-8914-B349-9636-535956EE8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2" y="1124950"/>
            <a:ext cx="9982199" cy="98180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6" y="2538770"/>
            <a:ext cx="9982193" cy="3214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2D21006E-1ACB-AB47-ACB2-35949524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3" y="2344732"/>
            <a:ext cx="556263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39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With Bor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592FC221-8914-B349-9636-535956EE8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2" y="1124950"/>
            <a:ext cx="9982199" cy="98180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6" y="2538770"/>
            <a:ext cx="9982193" cy="32143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2D21006E-1ACB-AB47-ACB2-35949524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3" y="2344732"/>
            <a:ext cx="556263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12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r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14BEF4-EC1B-CB40-86CE-A76FBEE2C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1104900"/>
            <a:ext cx="9982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BAC45E14-D9B2-584A-A6F7-1FC19738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r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C78A78-2622-BF4B-9BB7-DC588F49E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1104900"/>
            <a:ext cx="99822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99293980-C1E8-C540-B50F-159ADF52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or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509F21-ACAC-354A-91BB-8A131C924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1104900"/>
            <a:ext cx="9982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93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6112C9D6-04B3-C247-8B1C-74519975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33900" y="3720230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 descr="University of Central Florida Logo">
            <a:extLst>
              <a:ext uri="{FF2B5EF4-FFF2-40B4-BE49-F238E27FC236}">
                <a16:creationId xmlns:a16="http://schemas.microsoft.com/office/drawing/2014/main" id="{8C5892F5-1238-1146-84B0-B074DABAD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300" y="723900"/>
            <a:ext cx="533400" cy="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1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ADB87-5EC2-5F48-B829-449C8C25B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1104900"/>
            <a:ext cx="9982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40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4B4C5-8D41-F944-AF43-623F969C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930" y="2155372"/>
            <a:ext cx="10744202" cy="394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348041B-D0EC-BC4E-80D1-5599A5EC0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897" y="723900"/>
            <a:ext cx="10744207" cy="1104300"/>
          </a:xfrm>
        </p:spPr>
        <p:txBody>
          <a:bodyPr/>
          <a:lstStyle/>
          <a:p>
            <a:r>
              <a:rPr lang="en-US"/>
              <a:t>CLICK TO EDIT SLIDE TITLE</a:t>
            </a:r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1B639CC6-D232-C843-946F-6B4AFAF5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3897" y="1943682"/>
            <a:ext cx="556263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5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9FA56D-5C99-0146-B295-D44F3B9AC1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934994" y="723899"/>
            <a:ext cx="2533106" cy="5372101"/>
          </a:xfrm>
        </p:spPr>
        <p:txBody>
          <a:bodyPr vert="eaVert"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5C468-E09B-734B-8183-8092C3355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7848600" cy="5372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6E31E3F0-9F53-8744-BCB7-19265F3E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11437" y="723900"/>
            <a:ext cx="3" cy="603575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33900" y="3720230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 descr="University of Central Florida Logo">
            <a:extLst>
              <a:ext uri="{FF2B5EF4-FFF2-40B4-BE49-F238E27FC236}">
                <a16:creationId xmlns:a16="http://schemas.microsoft.com/office/drawing/2014/main" id="{1CDCEDA1-8902-AC46-8647-28693E356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300" y="723900"/>
            <a:ext cx="533400" cy="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 2022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r Mission:&#10;UCF is a public research university invested in unleashing the potential within every individual, enriching the human experience through inclusion, discovery and innovation, and propelling broad-based prosperity for the many communities we serve.">
            <a:extLst>
              <a:ext uri="{FF2B5EF4-FFF2-40B4-BE49-F238E27FC236}">
                <a16:creationId xmlns:a16="http://schemas.microsoft.com/office/drawing/2014/main" id="{8A955FA0-EC9C-AC47-99DA-636725DF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 2022 - S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 Mission:&#10;UCF is a public research university invested in unleashing the potential within every individual, enriching the human experience through inclusion, discovery and innovation, and propelling broad-based prosperity for the many communities we serve.">
            <a:extLst>
              <a:ext uri="{FF2B5EF4-FFF2-40B4-BE49-F238E27FC236}">
                <a16:creationId xmlns:a16="http://schemas.microsoft.com/office/drawing/2014/main" id="{DA601791-9AA9-BC4F-A18D-88FAD862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 Centered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662C6F28-30A1-E24A-B711-44D6D5D2C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323B8688-1239-F34F-BD8D-5BB9DF7D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1871061"/>
            <a:ext cx="30861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Quote">
            <a:extLst>
              <a:ext uri="{FF2B5EF4-FFF2-40B4-BE49-F238E27FC236}">
                <a16:creationId xmlns:a16="http://schemas.microsoft.com/office/drawing/2014/main" id="{5286B22F-3584-D04A-A394-CA6D39BDA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118511"/>
            <a:ext cx="9982200" cy="2388173"/>
          </a:xfrm>
        </p:spPr>
        <p:txBody>
          <a:bodyPr anchor="ctr" anchorCtr="0"/>
          <a:lstStyle>
            <a:lvl1pPr algn="ctr">
              <a:lnSpc>
                <a:spcPct val="150000"/>
              </a:lnSpc>
              <a:spcAft>
                <a:spcPts val="0"/>
              </a:spcAft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a quote. </a:t>
            </a:r>
            <a:br>
              <a:rPr lang="en-US"/>
            </a:br>
            <a:r>
              <a:rPr lang="en-US"/>
              <a:t>Font size, weight and highlights can be adjusted as needed. 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CF26F02E-6F07-4844-89CE-159379ED1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5001586"/>
            <a:ext cx="9982200" cy="751513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an attribution for the quote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AC1233E0-7C19-4F4E-9069-C8514BFC2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4754135"/>
            <a:ext cx="30861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Large Quotation Mark">
            <a:extLst>
              <a:ext uri="{FF2B5EF4-FFF2-40B4-BE49-F238E27FC236}">
                <a16:creationId xmlns:a16="http://schemas.microsoft.com/office/drawing/2014/main" id="{3932BF08-418B-A342-8AF0-5060E8D2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2" t="19475" r="29641" b="47417"/>
          <a:stretch/>
        </p:blipFill>
        <p:spPr>
          <a:xfrm>
            <a:off x="5123361" y="846118"/>
            <a:ext cx="1854926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 Centere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ote">
            <a:extLst>
              <a:ext uri="{FF2B5EF4-FFF2-40B4-BE49-F238E27FC236}">
                <a16:creationId xmlns:a16="http://schemas.microsoft.com/office/drawing/2014/main" id="{5286B22F-3584-D04A-A394-CA6D39BDA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118511"/>
            <a:ext cx="9982200" cy="2388173"/>
          </a:xfrm>
        </p:spPr>
        <p:txBody>
          <a:bodyPr anchor="ctr" anchorCtr="0"/>
          <a:lstStyle>
            <a:lvl1pPr algn="ctr">
              <a:lnSpc>
                <a:spcPct val="150000"/>
              </a:lnSpc>
              <a:spcAft>
                <a:spcPts val="0"/>
              </a:spcAft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a quote. </a:t>
            </a:r>
            <a:br>
              <a:rPr lang="en-US"/>
            </a:br>
            <a:r>
              <a:rPr lang="en-US"/>
              <a:t>Font size, weight and highlights can be adjusted as needed. 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CF26F02E-6F07-4844-89CE-159379ED1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5001586"/>
            <a:ext cx="9982200" cy="751513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an attribution for the quote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323B8688-1239-F34F-BD8D-5BB9DF7D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1871061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AC1233E0-7C19-4F4E-9069-C8514BFC2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4754135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arge Quotation Mark">
            <a:extLst>
              <a:ext uri="{FF2B5EF4-FFF2-40B4-BE49-F238E27FC236}">
                <a16:creationId xmlns:a16="http://schemas.microsoft.com/office/drawing/2014/main" id="{6284E8BB-5B41-3B46-B995-0E8561FB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4" t="22981" r="31534" b="52423"/>
          <a:stretch/>
        </p:blipFill>
        <p:spPr>
          <a:xfrm>
            <a:off x="5320746" y="1053012"/>
            <a:ext cx="1550505" cy="1311966"/>
          </a:xfrm>
          <a:prstGeom prst="rect">
            <a:avLst/>
          </a:prstGeom>
        </p:spPr>
      </p:pic>
      <p:sp>
        <p:nvSpPr>
          <p:cNvPr id="8" name="Rectangle 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 Lef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662C6F28-30A1-E24A-B711-44D6D5D2C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5286B22F-3584-D04A-A394-CA6D39BDA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118511"/>
            <a:ext cx="9982200" cy="2388173"/>
          </a:xfrm>
        </p:spPr>
        <p:txBody>
          <a:bodyPr anchor="ctr" anchorCtr="0"/>
          <a:lstStyle>
            <a:lvl1pPr algn="l">
              <a:lnSpc>
                <a:spcPct val="15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a quote. </a:t>
            </a:r>
            <a:br>
              <a:rPr lang="en-US"/>
            </a:br>
            <a:r>
              <a:rPr lang="en-US"/>
              <a:t>Font size, emphasis and highlights can be adjusted as needed. 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CF26F02E-6F07-4844-89CE-159379ED1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5001586"/>
            <a:ext cx="9982200" cy="751513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an attribution for the quote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AC1233E0-7C19-4F4E-9069-C8514BFC2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0" y="4754135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arge Quotation Mark">
            <a:extLst>
              <a:ext uri="{FF2B5EF4-FFF2-40B4-BE49-F238E27FC236}">
                <a16:creationId xmlns:a16="http://schemas.microsoft.com/office/drawing/2014/main" id="{6284E8BB-5B41-3B46-B995-0E8561FB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4" t="22981" r="31534" b="52423"/>
          <a:stretch/>
        </p:blipFill>
        <p:spPr>
          <a:xfrm>
            <a:off x="996940" y="1053012"/>
            <a:ext cx="1550505" cy="13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ote">
            <a:extLst>
              <a:ext uri="{FF2B5EF4-FFF2-40B4-BE49-F238E27FC236}">
                <a16:creationId xmlns:a16="http://schemas.microsoft.com/office/drawing/2014/main" id="{5286B22F-3584-D04A-A394-CA6D39BDA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118511"/>
            <a:ext cx="9982200" cy="2388173"/>
          </a:xfrm>
        </p:spPr>
        <p:txBody>
          <a:bodyPr anchor="ctr" anchorCtr="0"/>
          <a:lstStyle>
            <a:lvl1pPr algn="l">
              <a:lnSpc>
                <a:spcPct val="150000"/>
              </a:lnSpc>
              <a:spcAft>
                <a:spcPts val="0"/>
              </a:spcAft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a quote. </a:t>
            </a:r>
            <a:br>
              <a:rPr lang="en-US"/>
            </a:br>
            <a:r>
              <a:rPr lang="en-US"/>
              <a:t>Font size, emphasis and highlights can be adjusted as needed. 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CF26F02E-6F07-4844-89CE-159379ED1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5001586"/>
            <a:ext cx="9982200" cy="751513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an attribution for the quote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AC1233E0-7C19-4F4E-9069-C8514BFC2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0" y="4754135"/>
            <a:ext cx="3086100" cy="0"/>
          </a:xfrm>
          <a:prstGeom prst="line">
            <a:avLst/>
          </a:prstGeom>
          <a:ln w="50800">
            <a:solidFill>
              <a:srgbClr val="F9C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arge Quotation Mark">
            <a:extLst>
              <a:ext uri="{FF2B5EF4-FFF2-40B4-BE49-F238E27FC236}">
                <a16:creationId xmlns:a16="http://schemas.microsoft.com/office/drawing/2014/main" id="{6284E8BB-5B41-3B46-B995-0E8561FB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4" t="22981" r="31534" b="52423"/>
          <a:stretch/>
        </p:blipFill>
        <p:spPr>
          <a:xfrm>
            <a:off x="996940" y="1053012"/>
            <a:ext cx="1550505" cy="13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A12D-D286-E34D-BA6B-24F03D04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110050"/>
            <a:ext cx="9982201" cy="718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2AB8-F1CC-E549-B630-EB13F467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954060"/>
            <a:ext cx="9982201" cy="379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44A9B4ED-93C8-714A-8B1D-43EF141E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23900" y="6432492"/>
            <a:ext cx="20527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Central Florida</a:t>
            </a: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89844F1C-2F28-1E4A-B4F0-CE9DDE546ECD}"/>
              </a:ext>
            </a:extLst>
          </p:cNvPr>
          <p:cNvSpPr txBox="1"/>
          <p:nvPr userDrawn="1"/>
        </p:nvSpPr>
        <p:spPr>
          <a:xfrm>
            <a:off x="9415346" y="6432492"/>
            <a:ext cx="20527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Page </a:t>
            </a:r>
            <a:fld id="{2CB46002-6C40-404C-904C-C9A970A01033}" type="slidenum">
              <a:rPr lang="en-US" sz="10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55" r:id="rId2"/>
    <p:sldLayoutId id="2147483856" r:id="rId3"/>
    <p:sldLayoutId id="2147483846" r:id="rId4"/>
    <p:sldLayoutId id="2147483848" r:id="rId5"/>
    <p:sldLayoutId id="2147483851" r:id="rId6"/>
    <p:sldLayoutId id="2147483852" r:id="rId7"/>
    <p:sldLayoutId id="2147483853" r:id="rId8"/>
    <p:sldLayoutId id="2147483854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24">
          <p15:clr>
            <a:srgbClr val="F26B43"/>
          </p15:clr>
        </p15:guide>
        <p15:guide id="3" pos="696">
          <p15:clr>
            <a:srgbClr val="5ACBF0"/>
          </p15:clr>
        </p15:guide>
        <p15:guide id="4" pos="6984">
          <p15:clr>
            <a:srgbClr val="5ACBF0"/>
          </p15:clr>
        </p15:guide>
        <p15:guide id="9" orient="horz" pos="3840">
          <p15:clr>
            <a:srgbClr val="F26B43"/>
          </p15:clr>
        </p15:guide>
        <p15:guide id="10" orient="horz" pos="456">
          <p15:clr>
            <a:srgbClr val="F26B43"/>
          </p15:clr>
        </p15:guide>
        <p15:guide id="11" orient="horz" pos="696">
          <p15:clr>
            <a:srgbClr val="5ACBF0"/>
          </p15:clr>
        </p15:guide>
        <p15:guide id="12" orient="horz" pos="362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A12D-D286-E34D-BA6B-24F03D04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110050"/>
            <a:ext cx="9982201" cy="718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2AB8-F1CC-E549-B630-EB13F467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954060"/>
            <a:ext cx="9982201" cy="379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3C2240D-AECF-A74C-B5C6-0F0D207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23900" y="6432492"/>
            <a:ext cx="20527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Central Florida</a:t>
            </a: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EE16C111-6EB6-4241-A8F2-7E41B94809DE}"/>
              </a:ext>
            </a:extLst>
          </p:cNvPr>
          <p:cNvSpPr txBox="1"/>
          <p:nvPr userDrawn="1"/>
        </p:nvSpPr>
        <p:spPr>
          <a:xfrm>
            <a:off x="9415346" y="6432492"/>
            <a:ext cx="20527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Page </a:t>
            </a:r>
            <a:fld id="{2CB46002-6C40-404C-904C-C9A970A01033}" type="slidenum">
              <a:rPr lang="en-US" sz="10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60" r:id="rId7"/>
    <p:sldLayoutId id="2147483803" r:id="rId8"/>
    <p:sldLayoutId id="2147483804" r:id="rId9"/>
    <p:sldLayoutId id="214748380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24">
          <p15:clr>
            <a:srgbClr val="F26B43"/>
          </p15:clr>
        </p15:guide>
        <p15:guide id="3" pos="696">
          <p15:clr>
            <a:srgbClr val="5ACBF0"/>
          </p15:clr>
        </p15:guide>
        <p15:guide id="4" pos="6984">
          <p15:clr>
            <a:srgbClr val="5ACBF0"/>
          </p15:clr>
        </p15:guide>
        <p15:guide id="9" orient="horz" pos="3840">
          <p15:clr>
            <a:srgbClr val="F26B43"/>
          </p15:clr>
        </p15:guide>
        <p15:guide id="10" orient="horz" pos="432" userDrawn="1">
          <p15:clr>
            <a:srgbClr val="F26B43"/>
          </p15:clr>
        </p15:guide>
        <p15:guide id="11" orient="horz" pos="696">
          <p15:clr>
            <a:srgbClr val="5ACBF0"/>
          </p15:clr>
        </p15:guide>
        <p15:guide id="12" orient="horz" pos="362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C56A-A605-9448-8327-FF233C953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859528"/>
            <a:ext cx="9982200" cy="1351757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Segoe Print" panose="02000800000000000000" pitchFamily="2" charset="0"/>
              </a:rPr>
              <a:t>3 Reasons to Use Pressbooks</a:t>
            </a:r>
            <a:br>
              <a:rPr lang="en-US" dirty="0">
                <a:latin typeface="Segoe Print" panose="02000800000000000000" pitchFamily="2" charset="0"/>
              </a:rPr>
            </a:br>
            <a:r>
              <a:rPr lang="en-US" sz="1100" dirty="0">
                <a:solidFill>
                  <a:srgbClr val="F9C423"/>
                </a:solidFill>
                <a:latin typeface="Segoe Print" panose="02000800000000000000" pitchFamily="2" charset="0"/>
              </a:rPr>
              <a:t>.</a:t>
            </a:r>
            <a:br>
              <a:rPr lang="en-US" dirty="0">
                <a:latin typeface="Segoe Print" panose="02000800000000000000" pitchFamily="2" charset="0"/>
              </a:rPr>
            </a:br>
            <a:r>
              <a:rPr lang="en-US" sz="2600" dirty="0">
                <a:latin typeface="Segoe Print" panose="02000800000000000000" pitchFamily="2" charset="0"/>
              </a:rPr>
              <a:t>…for someone who has never used Pressbooks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DD387-1C2B-514D-AAD6-2B3FBB0BC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020854"/>
            <a:ext cx="9982200" cy="1980935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Segoe Print" panose="02000800000000000000" pitchFamily="2" charset="0"/>
              </a:rPr>
              <a:t>James R. Paradiso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Instructional Designer &amp; AIM Program Coordinator for Open Education</a:t>
            </a:r>
          </a:p>
          <a:p>
            <a:r>
              <a:rPr lang="en-US" sz="1600" dirty="0">
                <a:latin typeface="Segoe Print" panose="02000800000000000000" pitchFamily="2" charset="0"/>
              </a:rPr>
              <a:t>Center for Distributed Learning, IDL6543 Cohort #3</a:t>
            </a:r>
          </a:p>
        </p:txBody>
      </p:sp>
      <p:pic>
        <p:nvPicPr>
          <p:cNvPr id="4" name="Google Shape;83;p1">
            <a:extLst>
              <a:ext uri="{FF2B5EF4-FFF2-40B4-BE49-F238E27FC236}">
                <a16:creationId xmlns:a16="http://schemas.microsoft.com/office/drawing/2014/main" id="{DC5CBE07-6CD2-EB89-5BB9-F4272374DB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237" b="1248"/>
          <a:stretch/>
        </p:blipFill>
        <p:spPr>
          <a:xfrm>
            <a:off x="763028" y="5803523"/>
            <a:ext cx="803099" cy="276002"/>
          </a:xfrm>
          <a:prstGeom prst="rect">
            <a:avLst/>
          </a:prstGeom>
          <a:noFill/>
          <a:ln w="12700" cap="flat" cmpd="sng">
            <a:solidFill>
              <a:srgbClr val="21212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092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42BC-0A63-3D63-9C20-D65EACC3C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22362"/>
            <a:ext cx="9982200" cy="2404609"/>
          </a:xfrm>
        </p:spPr>
        <p:txBody>
          <a:bodyPr/>
          <a:lstStyle/>
          <a:p>
            <a:r>
              <a:rPr lang="en-US" dirty="0">
                <a:solidFill>
                  <a:srgbClr val="F9C423"/>
                </a:solidFill>
                <a:latin typeface="Segoe Print" panose="02000800000000000000" pitchFamily="2" charset="0"/>
              </a:rPr>
              <a:t>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C5FEE-EB47-64C1-D312-5C4836F5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147457"/>
            <a:ext cx="9982200" cy="1588178"/>
          </a:xfrm>
        </p:spPr>
        <p:txBody>
          <a:bodyPr/>
          <a:lstStyle/>
          <a:p>
            <a:r>
              <a:rPr lang="en-US" sz="2600" dirty="0">
                <a:latin typeface="Segoe Print" panose="02000800000000000000" pitchFamily="2" charset="0"/>
                <a:ea typeface="Palatino" pitchFamily="2" charset="77"/>
                <a:cs typeface="Apple Chancery" panose="03020702040506060504" pitchFamily="66" charset="-79"/>
              </a:rPr>
              <a:t>You think </a:t>
            </a:r>
            <a:r>
              <a:rPr lang="en-US" sz="2600" dirty="0" err="1">
                <a:latin typeface="Segoe Print" panose="02000800000000000000" pitchFamily="2" charset="0"/>
                <a:ea typeface="Palatino" pitchFamily="2" charset="77"/>
                <a:cs typeface="Apple Chancery" panose="03020702040506060504" pitchFamily="66" charset="-79"/>
              </a:rPr>
              <a:t>Webcourses</a:t>
            </a:r>
            <a:r>
              <a:rPr lang="en-US" sz="2600" dirty="0">
                <a:latin typeface="Segoe Print" panose="02000800000000000000" pitchFamily="2" charset="0"/>
                <a:ea typeface="Palatino" pitchFamily="2" charset="77"/>
                <a:cs typeface="Apple Chancery" panose="03020702040506060504" pitchFamily="66" charset="-79"/>
              </a:rPr>
              <a:t> “Pages” are just a little too boring.</a:t>
            </a:r>
          </a:p>
        </p:txBody>
      </p:sp>
    </p:spTree>
    <p:extLst>
      <p:ext uri="{BB962C8B-B14F-4D97-AF65-F5344CB8AC3E}">
        <p14:creationId xmlns:p14="http://schemas.microsoft.com/office/powerpoint/2010/main" val="33152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858B7-1740-15AC-9703-DE551A98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82179" y="278421"/>
            <a:ext cx="6427642" cy="2324247"/>
          </a:xfrm>
          <a:prstGeom prst="rect">
            <a:avLst/>
          </a:prstGeom>
          <a:ln w="25400">
            <a:solidFill>
              <a:srgbClr val="F9C423"/>
            </a:solidFill>
          </a:ln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9A1D7B-B63E-F984-9174-CE4815E47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25" y="2834729"/>
            <a:ext cx="6959550" cy="3791123"/>
          </a:xfrm>
          <a:prstGeom prst="rect">
            <a:avLst/>
          </a:prstGeom>
          <a:ln w="25400">
            <a:solidFill>
              <a:srgbClr val="EEBD2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350EE-A510-0AAB-5844-27CBDBBC1A63}"/>
              </a:ext>
            </a:extLst>
          </p:cNvPr>
          <p:cNvSpPr txBox="1"/>
          <p:nvPr/>
        </p:nvSpPr>
        <p:spPr>
          <a:xfrm>
            <a:off x="6496944" y="2867387"/>
            <a:ext cx="2006625" cy="14310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900" dirty="0">
                <a:latin typeface="Segoe Print" panose="02000800000000000000" pitchFamily="2" charset="0"/>
              </a:rPr>
              <a:t>Dr. Karina Cespedes, HUM2020</a:t>
            </a:r>
          </a:p>
        </p:txBody>
      </p:sp>
    </p:spTree>
    <p:extLst>
      <p:ext uri="{BB962C8B-B14F-4D97-AF65-F5344CB8AC3E}">
        <p14:creationId xmlns:p14="http://schemas.microsoft.com/office/powerpoint/2010/main" val="157112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42BC-0A63-3D63-9C20-D65EACC3C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22362"/>
            <a:ext cx="9982200" cy="2404609"/>
          </a:xfrm>
        </p:spPr>
        <p:txBody>
          <a:bodyPr/>
          <a:lstStyle/>
          <a:p>
            <a:r>
              <a:rPr lang="en-US" dirty="0">
                <a:solidFill>
                  <a:srgbClr val="F9C423"/>
                </a:solidFill>
                <a:latin typeface="Segoe Print" panose="02000800000000000000" pitchFamily="2" charset="0"/>
              </a:rPr>
              <a:t>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C5FEE-EB47-64C1-D312-5C4836F5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147457"/>
            <a:ext cx="9982200" cy="1588178"/>
          </a:xfrm>
        </p:spPr>
        <p:txBody>
          <a:bodyPr/>
          <a:lstStyle/>
          <a:p>
            <a:r>
              <a:rPr lang="en-US" sz="2600" dirty="0">
                <a:latin typeface="Segoe Print" panose="02000800000000000000" pitchFamily="2" charset="0"/>
                <a:ea typeface="Palatino" pitchFamily="2" charset="77"/>
                <a:cs typeface="Apple Chancery" panose="03020702040506060504" pitchFamily="66" charset="-79"/>
              </a:rPr>
              <a:t>You think formative assessment is crucial to learning.</a:t>
            </a:r>
          </a:p>
        </p:txBody>
      </p:sp>
    </p:spTree>
    <p:extLst>
      <p:ext uri="{BB962C8B-B14F-4D97-AF65-F5344CB8AC3E}">
        <p14:creationId xmlns:p14="http://schemas.microsoft.com/office/powerpoint/2010/main" val="146325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858B7-1740-15AC-9703-DE551A98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5167" y="306623"/>
            <a:ext cx="6002472" cy="3555184"/>
          </a:xfrm>
          <a:prstGeom prst="rect">
            <a:avLst/>
          </a:prstGeom>
          <a:ln w="25400">
            <a:solidFill>
              <a:srgbClr val="F9C423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A1D7B-B63E-F984-9174-CE4815E47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0714" y="2569029"/>
            <a:ext cx="6508787" cy="3738553"/>
          </a:xfrm>
          <a:prstGeom prst="rect">
            <a:avLst/>
          </a:prstGeom>
          <a:ln w="25400">
            <a:solidFill>
              <a:srgbClr val="EEBD2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BDB27-6EA4-0F9F-96E8-1F987E61F664}"/>
              </a:ext>
            </a:extLst>
          </p:cNvPr>
          <p:cNvSpPr txBox="1"/>
          <p:nvPr/>
        </p:nvSpPr>
        <p:spPr>
          <a:xfrm>
            <a:off x="3554947" y="339281"/>
            <a:ext cx="1767139" cy="1384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900" dirty="0">
                <a:latin typeface="Segoe Print" panose="02000800000000000000" pitchFamily="2" charset="0"/>
              </a:rPr>
              <a:t>Dr. Bruce Wilson, POS2041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7EFF3-28AA-5563-14DF-BD36000E1F10}"/>
              </a:ext>
            </a:extLst>
          </p:cNvPr>
          <p:cNvSpPr txBox="1"/>
          <p:nvPr/>
        </p:nvSpPr>
        <p:spPr>
          <a:xfrm>
            <a:off x="9573877" y="2601687"/>
            <a:ext cx="2105624" cy="1384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900" dirty="0">
                <a:latin typeface="Segoe Print" panose="02000800000000000000" pitchFamily="2" charset="0"/>
              </a:rPr>
              <a:t>Dr. Nicole </a:t>
            </a:r>
            <a:r>
              <a:rPr lang="en-US" sz="900" dirty="0" err="1">
                <a:latin typeface="Segoe Print" panose="02000800000000000000" pitchFamily="2" charset="0"/>
              </a:rPr>
              <a:t>Lapeyrouse</a:t>
            </a:r>
            <a:r>
              <a:rPr lang="en-US" sz="900" dirty="0">
                <a:latin typeface="Segoe Print" panose="02000800000000000000" pitchFamily="2" charset="0"/>
              </a:rPr>
              <a:t>, CHM2045C</a:t>
            </a:r>
          </a:p>
        </p:txBody>
      </p:sp>
    </p:spTree>
    <p:extLst>
      <p:ext uri="{BB962C8B-B14F-4D97-AF65-F5344CB8AC3E}">
        <p14:creationId xmlns:p14="http://schemas.microsoft.com/office/powerpoint/2010/main" val="182759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42BC-0A63-3D63-9C20-D65EACC3C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22362"/>
            <a:ext cx="9982200" cy="2404609"/>
          </a:xfrm>
        </p:spPr>
        <p:txBody>
          <a:bodyPr/>
          <a:lstStyle/>
          <a:p>
            <a:r>
              <a:rPr lang="en-US" dirty="0">
                <a:solidFill>
                  <a:srgbClr val="F9C423"/>
                </a:solidFill>
                <a:latin typeface="Segoe Print" panose="02000800000000000000" pitchFamily="2" charset="0"/>
              </a:rPr>
              <a:t>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C5FEE-EB47-64C1-D312-5C4836F5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147457"/>
            <a:ext cx="9982200" cy="1588178"/>
          </a:xfrm>
        </p:spPr>
        <p:txBody>
          <a:bodyPr/>
          <a:lstStyle/>
          <a:p>
            <a:r>
              <a:rPr lang="en-US" sz="2600" dirty="0">
                <a:latin typeface="Segoe Print" panose="02000800000000000000" pitchFamily="2" charset="0"/>
                <a:ea typeface="Palatino" pitchFamily="2" charset="77"/>
                <a:cs typeface="Apple Chancery" panose="03020702040506060504" pitchFamily="66" charset="-79"/>
              </a:rPr>
              <a:t>You would like your (and your students) work to have an impact beyond the confines of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9354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9A1D7B-B63E-F984-9174-CE4815E4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97659" y="2645229"/>
            <a:ext cx="6261393" cy="3640582"/>
          </a:xfrm>
          <a:prstGeom prst="rect">
            <a:avLst/>
          </a:prstGeom>
          <a:ln w="25400">
            <a:solidFill>
              <a:srgbClr val="EEBD2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858B7-1740-15AC-9703-DE551A98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4764" y="180304"/>
            <a:ext cx="6002472" cy="3093357"/>
          </a:xfrm>
          <a:prstGeom prst="rect">
            <a:avLst/>
          </a:prstGeom>
          <a:ln w="25400">
            <a:solidFill>
              <a:srgbClr val="F9C423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FE900-4815-629D-EAEA-570359ACBD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1948" y="2481942"/>
            <a:ext cx="4944115" cy="36405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8176700"/>
      </p:ext>
    </p:extLst>
  </p:cSld>
  <p:clrMapOvr>
    <a:masterClrMapping/>
  </p:clrMapOvr>
</p:sld>
</file>

<file path=ppt/theme/theme1.xml><?xml version="1.0" encoding="utf-8"?>
<a:theme xmlns:a="http://schemas.openxmlformats.org/drawingml/2006/main" name="UCF - Title, Divider, Mission Statement and Quotation Slides">
  <a:themeElements>
    <a:clrScheme name="UCF Brand PPT - Sept 2022">
      <a:dk1>
        <a:srgbClr val="000000"/>
      </a:dk1>
      <a:lt1>
        <a:srgbClr val="FFFFFF"/>
      </a:lt1>
      <a:dk2>
        <a:srgbClr val="505050"/>
      </a:dk2>
      <a:lt2>
        <a:srgbClr val="F0F0F0"/>
      </a:lt2>
      <a:accent1>
        <a:srgbClr val="F8C323"/>
      </a:accent1>
      <a:accent2>
        <a:srgbClr val="FFF1B7"/>
      </a:accent2>
      <a:accent3>
        <a:srgbClr val="8D949B"/>
      </a:accent3>
      <a:accent4>
        <a:srgbClr val="D6D6D6"/>
      </a:accent4>
      <a:accent5>
        <a:srgbClr val="1A1918"/>
      </a:accent5>
      <a:accent6>
        <a:srgbClr val="C5BBA4"/>
      </a:accent6>
      <a:hlink>
        <a:srgbClr val="00ABF0"/>
      </a:hlink>
      <a:folHlink>
        <a:srgbClr val="747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CF PowerPoint Template - Brand2022-Arial - 9-22-22 - FinalV2" id="{9F101200-6436-DC49-954E-11DB8B12F6AC}" vid="{A8370F7C-EE5B-DB44-A276-513E5974636B}"/>
    </a:ext>
  </a:extLst>
</a:theme>
</file>

<file path=ppt/theme/theme2.xml><?xml version="1.0" encoding="utf-8"?>
<a:theme xmlns:a="http://schemas.openxmlformats.org/drawingml/2006/main" name="UCF - Single Column Content Slides">
  <a:themeElements>
    <a:clrScheme name="UCF Brand PPT - Sept 2022">
      <a:dk1>
        <a:srgbClr val="000000"/>
      </a:dk1>
      <a:lt1>
        <a:srgbClr val="FFFFFF"/>
      </a:lt1>
      <a:dk2>
        <a:srgbClr val="505050"/>
      </a:dk2>
      <a:lt2>
        <a:srgbClr val="F0F0F0"/>
      </a:lt2>
      <a:accent1>
        <a:srgbClr val="F8C323"/>
      </a:accent1>
      <a:accent2>
        <a:srgbClr val="FFF1B7"/>
      </a:accent2>
      <a:accent3>
        <a:srgbClr val="8D949B"/>
      </a:accent3>
      <a:accent4>
        <a:srgbClr val="D6D6D6"/>
      </a:accent4>
      <a:accent5>
        <a:srgbClr val="1A1918"/>
      </a:accent5>
      <a:accent6>
        <a:srgbClr val="C5BBA4"/>
      </a:accent6>
      <a:hlink>
        <a:srgbClr val="00ABF0"/>
      </a:hlink>
      <a:folHlink>
        <a:srgbClr val="747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CF PowerPoint Template - Brand2022-Arial - 9-22-22 - FinalV2" id="{9F101200-6436-DC49-954E-11DB8B12F6AC}" vid="{AFC34F3D-DE4D-CA4C-9159-70E2B1979B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FCTL_TeachAndLearn_Lib-OER</Template>
  <TotalTime>127</TotalTime>
  <Words>105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Segoe Print</vt:lpstr>
      <vt:lpstr>UCF - Title, Divider, Mission Statement and Quotation Slides</vt:lpstr>
      <vt:lpstr>UCF - Single Column Content Slides</vt:lpstr>
      <vt:lpstr>3 Reasons to Use Pressbooks . …for someone who has never used Pressbooks</vt:lpstr>
      <vt:lpstr>#1</vt:lpstr>
      <vt:lpstr>PowerPoint Presentation</vt:lpstr>
      <vt:lpstr>#2</vt:lpstr>
      <vt:lpstr>PowerPoint Presentation</vt:lpstr>
      <vt:lpstr>#3</vt:lpstr>
      <vt:lpstr>PowerPoint Presentation</vt:lpstr>
    </vt:vector>
  </TitlesOfParts>
  <Manager/>
  <Company>University of Central Florida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 BRAND PPT TEMPLATE</dc:title>
  <dc:subject/>
  <dc:creator>Lily Dubach</dc:creator>
  <cp:keywords/>
  <dc:description/>
  <cp:lastModifiedBy>James Paradiso</cp:lastModifiedBy>
  <cp:revision>13</cp:revision>
  <cp:lastPrinted>2023-02-07T12:14:22Z</cp:lastPrinted>
  <dcterms:created xsi:type="dcterms:W3CDTF">2023-01-10T16:50:51Z</dcterms:created>
  <dcterms:modified xsi:type="dcterms:W3CDTF">2023-02-24T05:11:54Z</dcterms:modified>
  <cp:category/>
</cp:coreProperties>
</file>